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9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Roboto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BBvAJDACNW91Q2NZiyugraqXG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C5DF1D-E069-4049-878F-1BA3C3FA7A37}">
  <a:tblStyle styleId="{BEC5DF1D-E069-4049-878F-1BA3C3FA7A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2d1b78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2d1b782b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f2d1b782b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Enter your script in the bullet points below. </a:t>
            </a: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Make your audience feel welcome</a:t>
            </a:r>
            <a:r>
              <a:rPr lang="en-US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and grab their attention! Say hello, </a:t>
            </a:r>
            <a: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introduce yourself.</a:t>
            </a:r>
            <a:b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 b="1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Explaining more generally what your background is.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Explain your work experience &amp; what education and training you have received so far.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Explain your skills an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Explain what motivates you to start your own business.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On this slide, you will present your idea, your target customers and your big vision &amp; next steps for making your idea real.</a:t>
            </a:r>
            <a:b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 b="1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Poppins"/>
              <a:buChar char="●"/>
            </a:pPr>
            <a: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What is your product / service idea</a:t>
            </a:r>
            <a:r>
              <a:rPr lang="en-US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endParaRPr sz="90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Poppins"/>
              <a:buChar char="○"/>
            </a:pPr>
            <a:br>
              <a:rPr lang="en-US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Poppins"/>
              <a:buChar char="●"/>
            </a:pPr>
            <a: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What features make it unique</a:t>
            </a:r>
            <a:r>
              <a:rPr lang="en-US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(USPs) compared to competitors’?</a:t>
            </a:r>
            <a:endParaRPr sz="90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 b="1">
                <a:latin typeface="Poppins"/>
                <a:ea typeface="Poppins"/>
                <a:cs typeface="Poppins"/>
                <a:sym typeface="Poppins"/>
              </a:rPr>
            </a:br>
            <a:endParaRPr sz="9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b="1">
                <a:latin typeface="Poppins"/>
                <a:ea typeface="Poppins"/>
                <a:cs typeface="Poppins"/>
                <a:sym typeface="Poppins"/>
              </a:rPr>
              <a:t>Who are your target customers</a:t>
            </a: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 and what is </a:t>
            </a:r>
            <a:r>
              <a:rPr lang="en-US" sz="900" b="1">
                <a:latin typeface="Poppins"/>
                <a:ea typeface="Poppins"/>
                <a:cs typeface="Poppins"/>
                <a:sym typeface="Poppins"/>
              </a:rPr>
              <a:t>the problem you want to solve</a:t>
            </a: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 for them with your product or service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What are your next steps in creating a business from your idea?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b="1">
                <a:latin typeface="Poppins"/>
                <a:ea typeface="Poppins"/>
                <a:cs typeface="Poppins"/>
                <a:sym typeface="Poppins"/>
              </a:rPr>
              <a:t>What could the pitch audience do to help you </a:t>
            </a: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with those next steps?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>
            <a:spLocks noGrp="1"/>
          </p:cNvSpPr>
          <p:nvPr>
            <p:ph type="pic" idx="2"/>
          </p:nvPr>
        </p:nvSpPr>
        <p:spPr>
          <a:xfrm>
            <a:off x="370706" y="283029"/>
            <a:ext cx="11454713" cy="620426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>
            <a:spLocks noGrp="1"/>
          </p:cNvSpPr>
          <p:nvPr>
            <p:ph type="pic" idx="2"/>
          </p:nvPr>
        </p:nvSpPr>
        <p:spPr>
          <a:xfrm>
            <a:off x="5845628" y="718458"/>
            <a:ext cx="6346372" cy="53884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>
            <a:spLocks noGrp="1"/>
          </p:cNvSpPr>
          <p:nvPr>
            <p:ph type="pic" idx="2"/>
          </p:nvPr>
        </p:nvSpPr>
        <p:spPr>
          <a:xfrm>
            <a:off x="0" y="718458"/>
            <a:ext cx="6204855" cy="53884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>
            <a:spLocks noGrp="1"/>
          </p:cNvSpPr>
          <p:nvPr>
            <p:ph type="pic" idx="2"/>
          </p:nvPr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>
            <a:spLocks noGrp="1"/>
          </p:cNvSpPr>
          <p:nvPr>
            <p:ph type="pic" idx="2"/>
          </p:nvPr>
        </p:nvSpPr>
        <p:spPr>
          <a:xfrm>
            <a:off x="8333015" y="133350"/>
            <a:ext cx="3722915" cy="1534886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3"/>
          <p:cNvSpPr>
            <a:spLocks noGrp="1"/>
          </p:cNvSpPr>
          <p:nvPr>
            <p:ph type="pic" idx="3"/>
          </p:nvPr>
        </p:nvSpPr>
        <p:spPr>
          <a:xfrm>
            <a:off x="6732815" y="1796144"/>
            <a:ext cx="5323114" cy="324394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3"/>
          <p:cNvSpPr>
            <a:spLocks noGrp="1"/>
          </p:cNvSpPr>
          <p:nvPr>
            <p:ph type="pic" idx="4"/>
          </p:nvPr>
        </p:nvSpPr>
        <p:spPr>
          <a:xfrm>
            <a:off x="8333014" y="5192487"/>
            <a:ext cx="3722915" cy="1534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>
            <a:spLocks noGrp="1"/>
          </p:cNvSpPr>
          <p:nvPr>
            <p:ph type="pic" idx="2"/>
          </p:nvPr>
        </p:nvSpPr>
        <p:spPr>
          <a:xfrm>
            <a:off x="555172" y="0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4"/>
          <p:cNvSpPr>
            <a:spLocks noGrp="1"/>
          </p:cNvSpPr>
          <p:nvPr>
            <p:ph type="pic" idx="3"/>
          </p:nvPr>
        </p:nvSpPr>
        <p:spPr>
          <a:xfrm>
            <a:off x="3069771" y="0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4"/>
          <p:cNvSpPr>
            <a:spLocks noGrp="1"/>
          </p:cNvSpPr>
          <p:nvPr>
            <p:ph type="pic" idx="4"/>
          </p:nvPr>
        </p:nvSpPr>
        <p:spPr>
          <a:xfrm>
            <a:off x="555171" y="4898571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4"/>
          <p:cNvSpPr>
            <a:spLocks noGrp="1"/>
          </p:cNvSpPr>
          <p:nvPr>
            <p:ph type="pic" idx="5"/>
          </p:nvPr>
        </p:nvSpPr>
        <p:spPr>
          <a:xfrm>
            <a:off x="3069771" y="4898571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4"/>
          <p:cNvSpPr>
            <a:spLocks noGrp="1"/>
          </p:cNvSpPr>
          <p:nvPr>
            <p:ph type="pic" idx="6"/>
          </p:nvPr>
        </p:nvSpPr>
        <p:spPr>
          <a:xfrm>
            <a:off x="555170" y="2209800"/>
            <a:ext cx="5029202" cy="24275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>
            <a:spLocks noGrp="1"/>
          </p:cNvSpPr>
          <p:nvPr>
            <p:ph type="pic" idx="2"/>
          </p:nvPr>
        </p:nvSpPr>
        <p:spPr>
          <a:xfrm>
            <a:off x="685801" y="1"/>
            <a:ext cx="3102429" cy="4691743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5"/>
          <p:cNvSpPr>
            <a:spLocks noGrp="1"/>
          </p:cNvSpPr>
          <p:nvPr>
            <p:ph type="pic" idx="3"/>
          </p:nvPr>
        </p:nvSpPr>
        <p:spPr>
          <a:xfrm>
            <a:off x="5987143" y="4691744"/>
            <a:ext cx="3102429" cy="216625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5"/>
          <p:cNvSpPr>
            <a:spLocks noGrp="1"/>
          </p:cNvSpPr>
          <p:nvPr>
            <p:ph type="pic" idx="4"/>
          </p:nvPr>
        </p:nvSpPr>
        <p:spPr>
          <a:xfrm>
            <a:off x="9089572" y="1317172"/>
            <a:ext cx="3102429" cy="21662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691242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>
            <a:spLocks noGrp="1"/>
          </p:cNvSpPr>
          <p:nvPr>
            <p:ph type="pic" idx="3"/>
          </p:nvPr>
        </p:nvSpPr>
        <p:spPr>
          <a:xfrm>
            <a:off x="3456214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6"/>
          <p:cNvSpPr>
            <a:spLocks noGrp="1"/>
          </p:cNvSpPr>
          <p:nvPr>
            <p:ph type="pic" idx="4"/>
          </p:nvPr>
        </p:nvSpPr>
        <p:spPr>
          <a:xfrm>
            <a:off x="6221186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6"/>
          <p:cNvSpPr>
            <a:spLocks noGrp="1"/>
          </p:cNvSpPr>
          <p:nvPr>
            <p:ph type="pic" idx="5"/>
          </p:nvPr>
        </p:nvSpPr>
        <p:spPr>
          <a:xfrm>
            <a:off x="8986158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>
            <a:spLocks noGrp="1"/>
          </p:cNvSpPr>
          <p:nvPr>
            <p:ph type="pic" idx="2"/>
          </p:nvPr>
        </p:nvSpPr>
        <p:spPr>
          <a:xfrm>
            <a:off x="947530" y="1116497"/>
            <a:ext cx="10296940" cy="39780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>
            <a:spLocks noGrp="1"/>
          </p:cNvSpPr>
          <p:nvPr>
            <p:ph type="pic" idx="2"/>
          </p:nvPr>
        </p:nvSpPr>
        <p:spPr>
          <a:xfrm>
            <a:off x="702365" y="609600"/>
            <a:ext cx="3034748" cy="5645426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8"/>
          <p:cNvSpPr>
            <a:spLocks noGrp="1"/>
          </p:cNvSpPr>
          <p:nvPr>
            <p:ph type="pic" idx="3"/>
          </p:nvPr>
        </p:nvSpPr>
        <p:spPr>
          <a:xfrm>
            <a:off x="4108172" y="609600"/>
            <a:ext cx="3034748" cy="227937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>
            <a:spLocks noGrp="1"/>
          </p:cNvSpPr>
          <p:nvPr>
            <p:ph type="pic" idx="2"/>
          </p:nvPr>
        </p:nvSpPr>
        <p:spPr>
          <a:xfrm>
            <a:off x="5532780" y="304796"/>
            <a:ext cx="6659220" cy="655320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>
            <a:spLocks noGrp="1"/>
          </p:cNvSpPr>
          <p:nvPr>
            <p:ph type="pic" idx="2"/>
          </p:nvPr>
        </p:nvSpPr>
        <p:spPr>
          <a:xfrm>
            <a:off x="-1" y="0"/>
            <a:ext cx="5943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0"/>
          <p:cNvSpPr>
            <a:spLocks noGrp="1"/>
          </p:cNvSpPr>
          <p:nvPr>
            <p:ph type="pic" idx="3"/>
          </p:nvPr>
        </p:nvSpPr>
        <p:spPr>
          <a:xfrm>
            <a:off x="4219073" y="834190"/>
            <a:ext cx="7571873" cy="13635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1"/>
          <p:cNvSpPr>
            <a:spLocks noGrp="1"/>
          </p:cNvSpPr>
          <p:nvPr>
            <p:ph type="pic" idx="2"/>
          </p:nvPr>
        </p:nvSpPr>
        <p:spPr>
          <a:xfrm>
            <a:off x="4960781" y="448734"/>
            <a:ext cx="6564629" cy="59330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>
            <a:spLocks noGrp="1"/>
          </p:cNvSpPr>
          <p:nvPr>
            <p:ph type="pic" idx="2"/>
          </p:nvPr>
        </p:nvSpPr>
        <p:spPr>
          <a:xfrm>
            <a:off x="1717963" y="1454729"/>
            <a:ext cx="9850582" cy="30341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3"/>
          <p:cNvSpPr>
            <a:spLocks noGrp="1"/>
          </p:cNvSpPr>
          <p:nvPr>
            <p:ph type="pic" idx="2"/>
          </p:nvPr>
        </p:nvSpPr>
        <p:spPr>
          <a:xfrm>
            <a:off x="457201" y="457199"/>
            <a:ext cx="5264549" cy="192869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3"/>
          <p:cNvSpPr>
            <a:spLocks noGrp="1"/>
          </p:cNvSpPr>
          <p:nvPr>
            <p:ph type="pic" idx="3"/>
          </p:nvPr>
        </p:nvSpPr>
        <p:spPr>
          <a:xfrm>
            <a:off x="1158080" y="2464655"/>
            <a:ext cx="5264549" cy="192869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3"/>
          <p:cNvSpPr>
            <a:spLocks noGrp="1"/>
          </p:cNvSpPr>
          <p:nvPr>
            <p:ph type="pic" idx="4"/>
          </p:nvPr>
        </p:nvSpPr>
        <p:spPr>
          <a:xfrm>
            <a:off x="457201" y="4472110"/>
            <a:ext cx="5264549" cy="19286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4"/>
          <p:cNvSpPr>
            <a:spLocks noGrp="1"/>
          </p:cNvSpPr>
          <p:nvPr>
            <p:ph type="pic" idx="2"/>
          </p:nvPr>
        </p:nvSpPr>
        <p:spPr>
          <a:xfrm>
            <a:off x="1406237" y="692727"/>
            <a:ext cx="9379527" cy="22028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5"/>
          <p:cNvSpPr>
            <a:spLocks noGrp="1"/>
          </p:cNvSpPr>
          <p:nvPr>
            <p:ph type="pic" idx="2"/>
          </p:nvPr>
        </p:nvSpPr>
        <p:spPr>
          <a:xfrm>
            <a:off x="945456" y="834887"/>
            <a:ext cx="4002156" cy="485029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>
            <a:spLocks noGrp="1"/>
          </p:cNvSpPr>
          <p:nvPr>
            <p:ph type="pic" idx="2"/>
          </p:nvPr>
        </p:nvSpPr>
        <p:spPr>
          <a:xfrm>
            <a:off x="1192696" y="1308654"/>
            <a:ext cx="4585252" cy="1972417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46"/>
          <p:cNvSpPr>
            <a:spLocks noGrp="1"/>
          </p:cNvSpPr>
          <p:nvPr>
            <p:ph type="pic" idx="3"/>
          </p:nvPr>
        </p:nvSpPr>
        <p:spPr>
          <a:xfrm>
            <a:off x="1192696" y="3576932"/>
            <a:ext cx="4585252" cy="19724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>
            <a:spLocks noGrp="1"/>
          </p:cNvSpPr>
          <p:nvPr>
            <p:ph type="pic" idx="2"/>
          </p:nvPr>
        </p:nvSpPr>
        <p:spPr>
          <a:xfrm>
            <a:off x="1073426" y="1205947"/>
            <a:ext cx="6414052" cy="43334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7"/>
          <p:cNvSpPr>
            <a:spLocks noGrp="1"/>
          </p:cNvSpPr>
          <p:nvPr>
            <p:ph type="pic" idx="2"/>
          </p:nvPr>
        </p:nvSpPr>
        <p:spPr>
          <a:xfrm>
            <a:off x="6710151" y="1395738"/>
            <a:ext cx="4253948" cy="4253948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47"/>
          <p:cNvSpPr>
            <a:spLocks noGrp="1"/>
          </p:cNvSpPr>
          <p:nvPr>
            <p:ph type="pic" idx="3"/>
          </p:nvPr>
        </p:nvSpPr>
        <p:spPr>
          <a:xfrm>
            <a:off x="1537252" y="1404730"/>
            <a:ext cx="4253948" cy="4253948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7"/>
          <p:cNvSpPr>
            <a:spLocks noGrp="1"/>
          </p:cNvSpPr>
          <p:nvPr>
            <p:ph type="pic" idx="4"/>
          </p:nvPr>
        </p:nvSpPr>
        <p:spPr>
          <a:xfrm>
            <a:off x="4234070" y="1044556"/>
            <a:ext cx="3723860" cy="37238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>
            <a:spLocks noGrp="1"/>
          </p:cNvSpPr>
          <p:nvPr>
            <p:ph type="pic" idx="2"/>
          </p:nvPr>
        </p:nvSpPr>
        <p:spPr>
          <a:xfrm>
            <a:off x="649357" y="646044"/>
            <a:ext cx="3631096" cy="5565913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48"/>
          <p:cNvSpPr>
            <a:spLocks noGrp="1"/>
          </p:cNvSpPr>
          <p:nvPr>
            <p:ph type="pic" idx="3"/>
          </p:nvPr>
        </p:nvSpPr>
        <p:spPr>
          <a:xfrm>
            <a:off x="7911548" y="646044"/>
            <a:ext cx="3631096" cy="5565913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8"/>
          <p:cNvSpPr>
            <a:spLocks noGrp="1"/>
          </p:cNvSpPr>
          <p:nvPr>
            <p:ph type="pic" idx="4"/>
          </p:nvPr>
        </p:nvSpPr>
        <p:spPr>
          <a:xfrm>
            <a:off x="4280453" y="646044"/>
            <a:ext cx="3631096" cy="55659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>
            <a:spLocks noGrp="1"/>
          </p:cNvSpPr>
          <p:nvPr>
            <p:ph type="pic" idx="2"/>
          </p:nvPr>
        </p:nvSpPr>
        <p:spPr>
          <a:xfrm>
            <a:off x="649356" y="3445565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49"/>
          <p:cNvSpPr>
            <a:spLocks noGrp="1"/>
          </p:cNvSpPr>
          <p:nvPr>
            <p:ph type="pic" idx="3"/>
          </p:nvPr>
        </p:nvSpPr>
        <p:spPr>
          <a:xfrm>
            <a:off x="649357" y="513522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49"/>
          <p:cNvSpPr>
            <a:spLocks noGrp="1"/>
          </p:cNvSpPr>
          <p:nvPr>
            <p:ph type="pic" idx="4"/>
          </p:nvPr>
        </p:nvSpPr>
        <p:spPr>
          <a:xfrm>
            <a:off x="4280453" y="513522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9"/>
          <p:cNvSpPr>
            <a:spLocks noGrp="1"/>
          </p:cNvSpPr>
          <p:nvPr>
            <p:ph type="pic" idx="5"/>
          </p:nvPr>
        </p:nvSpPr>
        <p:spPr>
          <a:xfrm>
            <a:off x="4280452" y="3445565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9"/>
          <p:cNvSpPr>
            <a:spLocks noGrp="1"/>
          </p:cNvSpPr>
          <p:nvPr>
            <p:ph type="pic" idx="6"/>
          </p:nvPr>
        </p:nvSpPr>
        <p:spPr>
          <a:xfrm>
            <a:off x="7911548" y="513522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9"/>
          <p:cNvSpPr>
            <a:spLocks noGrp="1"/>
          </p:cNvSpPr>
          <p:nvPr>
            <p:ph type="pic" idx="7"/>
          </p:nvPr>
        </p:nvSpPr>
        <p:spPr>
          <a:xfrm>
            <a:off x="7911547" y="3445565"/>
            <a:ext cx="3631096" cy="293204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0"/>
          <p:cNvSpPr>
            <a:spLocks noGrp="1"/>
          </p:cNvSpPr>
          <p:nvPr>
            <p:ph type="pic" idx="2"/>
          </p:nvPr>
        </p:nvSpPr>
        <p:spPr>
          <a:xfrm>
            <a:off x="-1" y="77660"/>
            <a:ext cx="5949698" cy="678034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0"/>
          <p:cNvSpPr>
            <a:spLocks noGrp="1"/>
          </p:cNvSpPr>
          <p:nvPr>
            <p:ph type="pic" idx="3"/>
          </p:nvPr>
        </p:nvSpPr>
        <p:spPr>
          <a:xfrm>
            <a:off x="5949697" y="1"/>
            <a:ext cx="6242303" cy="67177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1"/>
          <p:cNvSpPr>
            <a:spLocks noGrp="1"/>
          </p:cNvSpPr>
          <p:nvPr>
            <p:ph type="pic" idx="2"/>
          </p:nvPr>
        </p:nvSpPr>
        <p:spPr>
          <a:xfrm>
            <a:off x="0" y="0"/>
            <a:ext cx="3383280" cy="4517136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1"/>
          <p:cNvSpPr>
            <a:spLocks noGrp="1"/>
          </p:cNvSpPr>
          <p:nvPr>
            <p:ph type="pic" idx="3"/>
          </p:nvPr>
        </p:nvSpPr>
        <p:spPr>
          <a:xfrm>
            <a:off x="3627120" y="0"/>
            <a:ext cx="2078736" cy="45171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2"/>
          <p:cNvSpPr>
            <a:spLocks noGrp="1"/>
          </p:cNvSpPr>
          <p:nvPr>
            <p:ph type="pic" idx="2"/>
          </p:nvPr>
        </p:nvSpPr>
        <p:spPr>
          <a:xfrm>
            <a:off x="6565392" y="694944"/>
            <a:ext cx="1787752" cy="5413248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2"/>
          <p:cNvSpPr>
            <a:spLocks noGrp="1"/>
          </p:cNvSpPr>
          <p:nvPr>
            <p:ph type="pic" idx="3"/>
          </p:nvPr>
        </p:nvSpPr>
        <p:spPr>
          <a:xfrm>
            <a:off x="8556628" y="694944"/>
            <a:ext cx="3001388" cy="54132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3"/>
          <p:cNvSpPr>
            <a:spLocks noGrp="1"/>
          </p:cNvSpPr>
          <p:nvPr>
            <p:ph type="pic" idx="2"/>
          </p:nvPr>
        </p:nvSpPr>
        <p:spPr>
          <a:xfrm>
            <a:off x="749809" y="813817"/>
            <a:ext cx="5364902" cy="46249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4"/>
          <p:cNvSpPr>
            <a:spLocks noGrp="1"/>
          </p:cNvSpPr>
          <p:nvPr>
            <p:ph type="pic" idx="2"/>
          </p:nvPr>
        </p:nvSpPr>
        <p:spPr>
          <a:xfrm>
            <a:off x="6181344" y="0"/>
            <a:ext cx="6010656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5"/>
          <p:cNvSpPr>
            <a:spLocks noGrp="1"/>
          </p:cNvSpPr>
          <p:nvPr>
            <p:ph type="pic" idx="2"/>
          </p:nvPr>
        </p:nvSpPr>
        <p:spPr>
          <a:xfrm>
            <a:off x="0" y="0"/>
            <a:ext cx="612648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ustom Layout">
  <p:cSld name="36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6"/>
          <p:cNvSpPr>
            <a:spLocks noGrp="1"/>
          </p:cNvSpPr>
          <p:nvPr>
            <p:ph type="pic" idx="2"/>
          </p:nvPr>
        </p:nvSpPr>
        <p:spPr>
          <a:xfrm>
            <a:off x="1661160" y="1005841"/>
            <a:ext cx="8869680" cy="22727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>
            <a:spLocks noGrp="1"/>
          </p:cNvSpPr>
          <p:nvPr>
            <p:ph type="pic" idx="2"/>
          </p:nvPr>
        </p:nvSpPr>
        <p:spPr>
          <a:xfrm>
            <a:off x="3167271" y="1371600"/>
            <a:ext cx="8401878" cy="48171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7"/>
          <p:cNvSpPr>
            <a:spLocks noGrp="1"/>
          </p:cNvSpPr>
          <p:nvPr>
            <p:ph type="pic" idx="2"/>
          </p:nvPr>
        </p:nvSpPr>
        <p:spPr>
          <a:xfrm>
            <a:off x="3552704" y="658368"/>
            <a:ext cx="2735781" cy="2613804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7"/>
          <p:cNvSpPr>
            <a:spLocks noGrp="1"/>
          </p:cNvSpPr>
          <p:nvPr>
            <p:ph type="pic" idx="3"/>
          </p:nvPr>
        </p:nvSpPr>
        <p:spPr>
          <a:xfrm>
            <a:off x="694944" y="937174"/>
            <a:ext cx="5279884" cy="526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 Layout">
  <p:cSld name="38_Custom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8"/>
          <p:cNvSpPr>
            <a:spLocks noGrp="1"/>
          </p:cNvSpPr>
          <p:nvPr>
            <p:ph type="pic" idx="2"/>
          </p:nvPr>
        </p:nvSpPr>
        <p:spPr>
          <a:xfrm>
            <a:off x="624116" y="595086"/>
            <a:ext cx="2830285" cy="5762171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58"/>
          <p:cNvSpPr>
            <a:spLocks noGrp="1"/>
          </p:cNvSpPr>
          <p:nvPr>
            <p:ph type="pic" idx="3"/>
          </p:nvPr>
        </p:nvSpPr>
        <p:spPr>
          <a:xfrm>
            <a:off x="8490859" y="595085"/>
            <a:ext cx="3077029" cy="57621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 Layout">
  <p:cSld name="41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9"/>
          <p:cNvSpPr>
            <a:spLocks noGrp="1"/>
          </p:cNvSpPr>
          <p:nvPr>
            <p:ph type="pic" idx="2"/>
          </p:nvPr>
        </p:nvSpPr>
        <p:spPr>
          <a:xfrm>
            <a:off x="4065817" y="1458687"/>
            <a:ext cx="2349498" cy="3824514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9"/>
          <p:cNvSpPr>
            <a:spLocks noGrp="1"/>
          </p:cNvSpPr>
          <p:nvPr>
            <p:ph type="pic" idx="3"/>
          </p:nvPr>
        </p:nvSpPr>
        <p:spPr>
          <a:xfrm>
            <a:off x="6574974" y="547914"/>
            <a:ext cx="3077029" cy="57621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>
            <a:spLocks noGrp="1"/>
          </p:cNvSpPr>
          <p:nvPr>
            <p:ph type="pic" idx="2"/>
          </p:nvPr>
        </p:nvSpPr>
        <p:spPr>
          <a:xfrm>
            <a:off x="6128952" y="283029"/>
            <a:ext cx="5696465" cy="31150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" name="Google Shape;136;p14"/>
          <p:cNvSpPr>
            <a:spLocks noGrp="1"/>
          </p:cNvSpPr>
          <p:nvPr>
            <p:ph type="pic" idx="3"/>
          </p:nvPr>
        </p:nvSpPr>
        <p:spPr>
          <a:xfrm>
            <a:off x="383061" y="3398109"/>
            <a:ext cx="5745892" cy="30891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>
            <a:spLocks noGrp="1"/>
          </p:cNvSpPr>
          <p:nvPr>
            <p:ph type="pic" idx="2"/>
          </p:nvPr>
        </p:nvSpPr>
        <p:spPr>
          <a:xfrm>
            <a:off x="370706" y="283029"/>
            <a:ext cx="11454713" cy="62042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6_Title Slide">
  <p:cSld name="356_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>
            <a:spLocks noGrp="1"/>
          </p:cNvSpPr>
          <p:nvPr>
            <p:ph type="pic" idx="2"/>
          </p:nvPr>
        </p:nvSpPr>
        <p:spPr>
          <a:xfrm>
            <a:off x="370703" y="370703"/>
            <a:ext cx="5548184" cy="6116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1_Title Slide">
  <p:cSld name="101_Title Slid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>
            <a:spLocks noGrp="1"/>
          </p:cNvSpPr>
          <p:nvPr>
            <p:ph type="pic" idx="2"/>
          </p:nvPr>
        </p:nvSpPr>
        <p:spPr>
          <a:xfrm>
            <a:off x="1260394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3" name="Google Shape;143;p17"/>
          <p:cNvSpPr>
            <a:spLocks noGrp="1"/>
          </p:cNvSpPr>
          <p:nvPr>
            <p:ph type="pic" idx="3"/>
          </p:nvPr>
        </p:nvSpPr>
        <p:spPr>
          <a:xfrm>
            <a:off x="3682318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4" name="Google Shape;144;p17"/>
          <p:cNvSpPr>
            <a:spLocks noGrp="1"/>
          </p:cNvSpPr>
          <p:nvPr>
            <p:ph type="pic" idx="4"/>
          </p:nvPr>
        </p:nvSpPr>
        <p:spPr>
          <a:xfrm>
            <a:off x="6104242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5" name="Google Shape;145;p17"/>
          <p:cNvSpPr>
            <a:spLocks noGrp="1"/>
          </p:cNvSpPr>
          <p:nvPr>
            <p:ph type="pic" idx="5"/>
          </p:nvPr>
        </p:nvSpPr>
        <p:spPr>
          <a:xfrm>
            <a:off x="8526166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6" name="Google Shape;146;p17"/>
          <p:cNvSpPr>
            <a:spLocks noGrp="1"/>
          </p:cNvSpPr>
          <p:nvPr>
            <p:ph type="pic" idx="6"/>
          </p:nvPr>
        </p:nvSpPr>
        <p:spPr>
          <a:xfrm>
            <a:off x="1260394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7" name="Google Shape;147;p17"/>
          <p:cNvSpPr>
            <a:spLocks noGrp="1"/>
          </p:cNvSpPr>
          <p:nvPr>
            <p:ph type="pic" idx="7"/>
          </p:nvPr>
        </p:nvSpPr>
        <p:spPr>
          <a:xfrm>
            <a:off x="3682318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8" name="Google Shape;148;p17"/>
          <p:cNvSpPr>
            <a:spLocks noGrp="1"/>
          </p:cNvSpPr>
          <p:nvPr>
            <p:ph type="pic" idx="8"/>
          </p:nvPr>
        </p:nvSpPr>
        <p:spPr>
          <a:xfrm>
            <a:off x="6104242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9" name="Google Shape;149;p17"/>
          <p:cNvSpPr>
            <a:spLocks noGrp="1"/>
          </p:cNvSpPr>
          <p:nvPr>
            <p:ph type="pic" idx="9"/>
          </p:nvPr>
        </p:nvSpPr>
        <p:spPr>
          <a:xfrm>
            <a:off x="8526166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38201" y="735829"/>
            <a:ext cx="10515600" cy="62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4_Title Slide">
  <p:cSld name="354_Titl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838200" y="735829"/>
            <a:ext cx="10515600" cy="62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2_Title Slide">
  <p:cSld name="292_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0"/>
          <p:cNvSpPr>
            <a:spLocks noGrp="1"/>
          </p:cNvSpPr>
          <p:nvPr>
            <p:ph type="pic" idx="2"/>
          </p:nvPr>
        </p:nvSpPr>
        <p:spPr>
          <a:xfrm>
            <a:off x="1739460" y="2531914"/>
            <a:ext cx="2743200" cy="206100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5" name="Google Shape;155;p60"/>
          <p:cNvSpPr>
            <a:spLocks noGrp="1"/>
          </p:cNvSpPr>
          <p:nvPr>
            <p:ph type="pic" idx="3"/>
          </p:nvPr>
        </p:nvSpPr>
        <p:spPr>
          <a:xfrm>
            <a:off x="4892567" y="2531914"/>
            <a:ext cx="2743200" cy="206100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6" name="Google Shape;156;p60"/>
          <p:cNvSpPr>
            <a:spLocks noGrp="1"/>
          </p:cNvSpPr>
          <p:nvPr>
            <p:ph type="pic" idx="4"/>
          </p:nvPr>
        </p:nvSpPr>
        <p:spPr>
          <a:xfrm>
            <a:off x="8045672" y="2531914"/>
            <a:ext cx="2743200" cy="206100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7" name="Google Shape;157;p60"/>
          <p:cNvSpPr txBox="1">
            <a:spLocks noGrp="1"/>
          </p:cNvSpPr>
          <p:nvPr>
            <p:ph type="title"/>
          </p:nvPr>
        </p:nvSpPr>
        <p:spPr>
          <a:xfrm>
            <a:off x="838201" y="735829"/>
            <a:ext cx="10515600" cy="62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>
            <a:spLocks noGrp="1"/>
          </p:cNvSpPr>
          <p:nvPr>
            <p:ph type="pic" idx="2"/>
          </p:nvPr>
        </p:nvSpPr>
        <p:spPr>
          <a:xfrm>
            <a:off x="477078" y="490331"/>
            <a:ext cx="1815548" cy="5963479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2"/>
          <p:cNvSpPr>
            <a:spLocks noGrp="1"/>
          </p:cNvSpPr>
          <p:nvPr>
            <p:ph type="pic" idx="3"/>
          </p:nvPr>
        </p:nvSpPr>
        <p:spPr>
          <a:xfrm>
            <a:off x="2445025" y="490331"/>
            <a:ext cx="3438939" cy="59634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>
            <a:spLocks noGrp="1"/>
          </p:cNvSpPr>
          <p:nvPr>
            <p:ph type="pic" idx="2"/>
          </p:nvPr>
        </p:nvSpPr>
        <p:spPr>
          <a:xfrm>
            <a:off x="477078" y="450574"/>
            <a:ext cx="3106900" cy="2425148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23"/>
          <p:cNvSpPr>
            <a:spLocks noGrp="1"/>
          </p:cNvSpPr>
          <p:nvPr>
            <p:ph type="pic" idx="3"/>
          </p:nvPr>
        </p:nvSpPr>
        <p:spPr>
          <a:xfrm>
            <a:off x="3781000" y="642730"/>
            <a:ext cx="2288495" cy="12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3"/>
          <p:cNvSpPr>
            <a:spLocks noGrp="1"/>
          </p:cNvSpPr>
          <p:nvPr>
            <p:ph type="pic" idx="4"/>
          </p:nvPr>
        </p:nvSpPr>
        <p:spPr>
          <a:xfrm>
            <a:off x="560434" y="3127512"/>
            <a:ext cx="1470094" cy="300824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3"/>
          <p:cNvSpPr>
            <a:spLocks noGrp="1"/>
          </p:cNvSpPr>
          <p:nvPr>
            <p:ph type="pic" idx="5"/>
          </p:nvPr>
        </p:nvSpPr>
        <p:spPr>
          <a:xfrm>
            <a:off x="2280596" y="2054087"/>
            <a:ext cx="3788901" cy="42804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>
            <a:spLocks noGrp="1"/>
          </p:cNvSpPr>
          <p:nvPr>
            <p:ph type="pic" idx="2"/>
          </p:nvPr>
        </p:nvSpPr>
        <p:spPr>
          <a:xfrm>
            <a:off x="5592417" y="3596220"/>
            <a:ext cx="3339548" cy="232750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4"/>
          <p:cNvSpPr>
            <a:spLocks noGrp="1"/>
          </p:cNvSpPr>
          <p:nvPr>
            <p:ph type="pic" idx="3"/>
          </p:nvPr>
        </p:nvSpPr>
        <p:spPr>
          <a:xfrm>
            <a:off x="5592417" y="1099930"/>
            <a:ext cx="3339548" cy="232750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4"/>
          <p:cNvSpPr>
            <a:spLocks noGrp="1"/>
          </p:cNvSpPr>
          <p:nvPr>
            <p:ph type="pic" idx="4"/>
          </p:nvPr>
        </p:nvSpPr>
        <p:spPr>
          <a:xfrm>
            <a:off x="6526695" y="450574"/>
            <a:ext cx="5214731" cy="59634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>
            <a:spLocks noGrp="1"/>
          </p:cNvSpPr>
          <p:nvPr>
            <p:ph type="pic" idx="2"/>
          </p:nvPr>
        </p:nvSpPr>
        <p:spPr>
          <a:xfrm>
            <a:off x="424069" y="397566"/>
            <a:ext cx="3763618" cy="6016487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5"/>
          <p:cNvSpPr>
            <a:spLocks noGrp="1"/>
          </p:cNvSpPr>
          <p:nvPr>
            <p:ph type="pic" idx="3"/>
          </p:nvPr>
        </p:nvSpPr>
        <p:spPr>
          <a:xfrm>
            <a:off x="3438938" y="397565"/>
            <a:ext cx="3763618" cy="60164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>
            <a:spLocks noGrp="1"/>
          </p:cNvSpPr>
          <p:nvPr>
            <p:ph type="pic" idx="2"/>
          </p:nvPr>
        </p:nvSpPr>
        <p:spPr>
          <a:xfrm>
            <a:off x="4394014" y="790658"/>
            <a:ext cx="5146313" cy="514631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6"/>
          <p:cNvSpPr>
            <a:spLocks noGrp="1"/>
          </p:cNvSpPr>
          <p:nvPr>
            <p:ph type="pic" idx="3"/>
          </p:nvPr>
        </p:nvSpPr>
        <p:spPr>
          <a:xfrm>
            <a:off x="8069323" y="1287653"/>
            <a:ext cx="3432649" cy="415232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emojipedia.org/hourglass-not-done/" TargetMode="External"/><Relationship Id="rId5" Type="http://schemas.openxmlformats.org/officeDocument/2006/relationships/hyperlink" Target="https://www.youtube.com/watch?v=ysCm1iA4v0c" TargetMode="External"/><Relationship Id="rId4" Type="http://schemas.openxmlformats.org/officeDocument/2006/relationships/hyperlink" Target="https://www.youtube.com/playlist?list=PLtR_BRboSMy_FaZUvxhllfi6TeqY4mjB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Relationship Id="rId5" Type="http://schemas.openxmlformats.org/officeDocument/2006/relationships/hyperlink" Target="https://bit.ly/better_futures_collab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f2d1b782b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450" y="415925"/>
            <a:ext cx="1000125" cy="438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4;gf2d1b782b7_0_0"/>
          <p:cNvGraphicFramePr/>
          <p:nvPr/>
        </p:nvGraphicFramePr>
        <p:xfrm>
          <a:off x="1733050" y="314325"/>
          <a:ext cx="5413550" cy="633730"/>
        </p:xfrm>
        <a:graphic>
          <a:graphicData uri="http://schemas.openxmlformats.org/drawingml/2006/table">
            <a:tbl>
              <a:tblPr>
                <a:noFill/>
                <a:tableStyleId>{BEC5DF1D-E069-4049-878F-1BA3C3FA7A37}</a:tableStyleId>
              </a:tblPr>
              <a:tblGrid>
                <a:gridCol w="359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3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1EB8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💜💙🧡 </a:t>
                      </a:r>
                      <a:r>
                        <a:rPr lang="en-US" sz="3500" b="1">
                          <a:solidFill>
                            <a:srgbClr val="1EB8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</a:t>
                      </a:r>
                      <a:r>
                        <a:rPr lang="en-US" sz="2300" b="1">
                          <a:solidFill>
                            <a:srgbClr val="AA22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000" b="1">
                          <a:solidFill>
                            <a:srgbClr val="F480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▶️ </a:t>
                      </a:r>
                      <a:r>
                        <a:rPr lang="en-US" sz="1800" b="1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 to full series</a:t>
                      </a:r>
                      <a:endParaRPr sz="1800" b="1" u="sng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5" name="Google Shape;165;gf2d1b782b7_0_0"/>
          <p:cNvGraphicFramePr/>
          <p:nvPr/>
        </p:nvGraphicFramePr>
        <p:xfrm>
          <a:off x="18789" y="1084736"/>
          <a:ext cx="7543800" cy="5786125"/>
        </p:xfrm>
        <a:graphic>
          <a:graphicData uri="http://schemas.openxmlformats.org/drawingml/2006/table">
            <a:tbl>
              <a:tblPr>
                <a:noFill/>
                <a:tableStyleId>{BEC5DF1D-E069-4049-878F-1BA3C3FA7A37}</a:tableStyleId>
              </a:tblPr>
              <a:tblGrid>
                <a:gridCol w="32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0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First, </a:t>
                      </a:r>
                      <a:r>
                        <a:rPr lang="en-US" sz="2200" b="1" u="sng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watch the video</a:t>
                      </a:r>
                      <a:r>
                        <a:rPr lang="en-US"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🔻</a:t>
                      </a:r>
                      <a:endParaRPr sz="2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🎯 Goals of this activity: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B8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Activity</a:t>
                      </a:r>
                      <a:b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 others believe in my idea?</a:t>
                      </a:r>
                      <a:endParaRPr sz="16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2458A1"/>
                          </a:solidFill>
                          <a:uFill>
                            <a:noFill/>
                          </a:u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⏳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activity will take around 10 hours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💬🗨️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Format: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 recommend doing this activity like this:</a:t>
                      </a:r>
                      <a:endParaRPr sz="1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048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First, fill in the slides &amp; script sections for each slide on your own or with a mentor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048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Next, find someone to present your idea to using the slides and script, and get some feedback.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B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850">
                <a:tc>
                  <a:txBody>
                    <a:bodyPr/>
                    <a:lstStyle/>
                    <a:p>
                      <a:pPr marL="457200" lvl="0" indent="-2697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 to become confident in presenting your ideas to other people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697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 to use presentations to get feedback from other people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6975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 to use presentations to get new opportunities to make your idea real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0" lvl="0" indent="-2730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 to become clearer about your idea 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60000" lvl="0" indent="-2730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 to be able to tell your story &amp; explain </a:t>
                      </a:r>
                      <a:b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idea anytime when you meet new people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60000" lvl="0" indent="-2730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 to get a visual presentation to make it even easier to show &amp; tell about your idea.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60000" lvl="0" indent="-27305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you to practice presentation skills.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6" name="Google Shape;166;gf2d1b782b7_0_0"/>
          <p:cNvPicPr preferRelativeResize="0"/>
          <p:nvPr/>
        </p:nvPicPr>
        <p:blipFill rotWithShape="1">
          <a:blip r:embed="rId7">
            <a:alphaModFix/>
          </a:blip>
          <a:srcRect t="6792" b="6792"/>
          <a:stretch/>
        </p:blipFill>
        <p:spPr>
          <a:xfrm>
            <a:off x="7696200" y="946150"/>
            <a:ext cx="2914650" cy="1885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7" name="Google Shape;167;gf2d1b782b7_0_0"/>
          <p:cNvGraphicFramePr/>
          <p:nvPr>
            <p:extLst>
              <p:ext uri="{D42A27DB-BD31-4B8C-83A1-F6EECF244321}">
                <p14:modId xmlns:p14="http://schemas.microsoft.com/office/powerpoint/2010/main" val="233638081"/>
              </p:ext>
            </p:extLst>
          </p:nvPr>
        </p:nvGraphicFramePr>
        <p:xfrm>
          <a:off x="7480450" y="0"/>
          <a:ext cx="4711550" cy="6858000"/>
        </p:xfrm>
        <a:graphic>
          <a:graphicData uri="http://schemas.openxmlformats.org/drawingml/2006/table">
            <a:tbl>
              <a:tblPr>
                <a:noFill/>
                <a:tableStyleId>{BEC5DF1D-E069-4049-878F-1BA3C3FA7A37}</a:tableStyleId>
              </a:tblPr>
              <a:tblGrid>
                <a:gridCol w="47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550">
                <a:tc>
                  <a:txBody>
                    <a:bodyPr/>
                    <a:lstStyle/>
                    <a:p>
                      <a:pPr marL="179999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⁉️ How to do the activity </a:t>
                      </a:r>
                      <a:endParaRPr sz="2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4450">
                <a:tc>
                  <a:txBody>
                    <a:bodyPr/>
                    <a:lstStyle/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1️⃣ </a:t>
                      </a:r>
                      <a:r>
                        <a:rPr lang="en-US" sz="1200" b="1" u="sng" dirty="0">
                          <a:solidFill>
                            <a:srgbClr val="2458A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Watch the video</a:t>
                      </a:r>
                      <a:r>
                        <a:rPr lang="en-US" sz="1200" dirty="0">
                          <a:solidFill>
                            <a:srgbClr val="2458A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this activity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2️⃣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could be your audience?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It’s always important to plan your presentation with a clear audience in mind! Think: who in your network can give you valuable feedback on the presentation and your idea?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3️⃣  Next, prepare slide 1 - which is all about you as a person and as a potential entrepreneur.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 the big bullet points in the slide.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 a script in the slide notes so that you know exactly what you want to say in every moment.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Replace the placeholder photo with a photo of yourself.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4️⃣ Next, prepare slide 2 - which is all about your idea.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 the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big bullet points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the slide.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Like on Slide 1,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write a script in the slide note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Replace the placeholder photo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with photos that represent your idea; target customers; and big vision.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5️⃣Next, practice the presentation using “Presenter Mode”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Whilst you do your test runs, you can record yourself with your smartphone or with this app to watch back and see where you need to improve.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 to know the animations in the slides - and when you present, time the animations according to what you are saying.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50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6️⃣ Now it is time to present to other people! Find an individual or a group to present and ask for their feedback - both on your idea and on the way you presented. Try to present the information in 5 minutes or less - people like a short introduction to an idea! Remember, you can always make it even better when you get feedback!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8" name="Google Shape;168;gf2d1b782b7_0_0">
            <a:hlinkClick r:id="rId5"/>
          </p:cNvPr>
          <p:cNvPicPr preferRelativeResize="0"/>
          <p:nvPr/>
        </p:nvPicPr>
        <p:blipFill rotWithShape="1">
          <a:blip r:embed="rId7">
            <a:alphaModFix/>
          </a:blip>
          <a:srcRect t="6792" b="6792"/>
          <a:stretch/>
        </p:blipFill>
        <p:spPr>
          <a:xfrm>
            <a:off x="304799" y="1876426"/>
            <a:ext cx="2548225" cy="16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/>
        </p:nvSpPr>
        <p:spPr>
          <a:xfrm>
            <a:off x="5659348" y="2549700"/>
            <a:ext cx="52839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⮚"/>
            </a:pP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Write here a thing that </a:t>
            </a:r>
            <a:r>
              <a:rPr lang="en-US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you want to share about yourself </a:t>
            </a: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in up to two lines.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5659348" y="2041674"/>
            <a:ext cx="3872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About me: My ba</a:t>
            </a:r>
            <a:r>
              <a:rPr lang="en-US" sz="2000" b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ckground</a:t>
            </a:r>
            <a:endParaRPr sz="1400" b="0" i="0" u="none" strike="noStrike" cap="none">
              <a:solidFill>
                <a:srgbClr val="AA22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5659348" y="5123933"/>
            <a:ext cx="6766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Here is what motivates me to</a:t>
            </a:r>
            <a:r>
              <a:rPr lang="en-US" sz="2000" b="1" i="0" u="none" strike="noStrike" cap="none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 start a business</a:t>
            </a:r>
            <a:r>
              <a:rPr lang="en-US" sz="2000" b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400" b="0" i="0" u="none" strike="noStrike" cap="none">
              <a:solidFill>
                <a:srgbClr val="AA22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5659348" y="284160"/>
            <a:ext cx="5673600" cy="15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200"/>
              <a:buFont typeface="Arial"/>
              <a:buNone/>
            </a:pPr>
            <a:r>
              <a:rPr lang="en-US" sz="4200" b="1" i="0" u="none" strike="noStrike" cap="none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Hello! I am</a:t>
            </a:r>
            <a:br>
              <a:rPr lang="en-US" sz="4200" b="1" i="0" u="none" strike="noStrike" cap="none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200" b="1" i="0" u="none" strike="noStrike" cap="none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[ENTER YOUR NAME]</a:t>
            </a:r>
            <a:endParaRPr sz="1400" b="0" i="0" u="none" strike="noStrike" cap="none">
              <a:solidFill>
                <a:srgbClr val="AA22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292387" y="237504"/>
            <a:ext cx="1012814" cy="1051728"/>
          </a:xfrm>
          <a:prstGeom prst="halfFrame">
            <a:avLst>
              <a:gd name="adj1" fmla="val 2965"/>
              <a:gd name="adj2" fmla="val 2345"/>
            </a:avLst>
          </a:prstGeom>
          <a:solidFill>
            <a:srgbClr val="AA2274"/>
          </a:solidFill>
          <a:ln w="12700" cap="flat" cmpd="sng">
            <a:solidFill>
              <a:srgbClr val="AA22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 rot="10800000">
            <a:off x="10910863" y="5559725"/>
            <a:ext cx="1012814" cy="1051728"/>
          </a:xfrm>
          <a:prstGeom prst="halfFrame">
            <a:avLst>
              <a:gd name="adj1" fmla="val 2965"/>
              <a:gd name="adj2" fmla="val 2345"/>
            </a:avLst>
          </a:prstGeom>
          <a:solidFill>
            <a:srgbClr val="AA2274"/>
          </a:solidFill>
          <a:ln w="12700" cap="flat" cmpd="sng">
            <a:solidFill>
              <a:srgbClr val="AA22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5659348" y="5559725"/>
            <a:ext cx="55278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Write here what</a:t>
            </a:r>
            <a:r>
              <a:rPr lang="en-US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motivates you to start a business in one or two sentences.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3">
            <a:alphaModFix/>
          </a:blip>
          <a:srcRect t="1728" b="1728"/>
          <a:stretch/>
        </p:blipFill>
        <p:spPr>
          <a:xfrm>
            <a:off x="325700" y="273338"/>
            <a:ext cx="4902977" cy="631132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 txBox="1"/>
          <p:nvPr/>
        </p:nvSpPr>
        <p:spPr>
          <a:xfrm>
            <a:off x="5659348" y="3358813"/>
            <a:ext cx="52839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⮚"/>
            </a:pP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Write here a thing that </a:t>
            </a:r>
            <a:r>
              <a:rPr lang="en-US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you want to share about your</a:t>
            </a: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professional experience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5659348" y="4167925"/>
            <a:ext cx="52839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⮚"/>
            </a:pP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Write here a thing that </a:t>
            </a:r>
            <a:r>
              <a:rPr lang="en-US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you want to share about your</a:t>
            </a: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professional skills.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4"/>
          <p:cNvCxnSpPr/>
          <p:nvPr/>
        </p:nvCxnSpPr>
        <p:spPr>
          <a:xfrm>
            <a:off x="4046750" y="-5550"/>
            <a:ext cx="0" cy="6869100"/>
          </a:xfrm>
          <a:prstGeom prst="straightConnector1">
            <a:avLst/>
          </a:prstGeom>
          <a:noFill/>
          <a:ln w="9525" cap="flat" cmpd="sng">
            <a:solidFill>
              <a:srgbClr val="AA227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4"/>
          <p:cNvCxnSpPr/>
          <p:nvPr/>
        </p:nvCxnSpPr>
        <p:spPr>
          <a:xfrm>
            <a:off x="8091200" y="11575"/>
            <a:ext cx="0" cy="6891300"/>
          </a:xfrm>
          <a:prstGeom prst="straightConnector1">
            <a:avLst/>
          </a:prstGeom>
          <a:noFill/>
          <a:ln w="9525" cap="flat" cmpd="sng">
            <a:solidFill>
              <a:srgbClr val="AA227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4"/>
          <p:cNvSpPr/>
          <p:nvPr/>
        </p:nvSpPr>
        <p:spPr>
          <a:xfrm rot="10800000">
            <a:off x="11000977" y="5565187"/>
            <a:ext cx="1012800" cy="1051800"/>
          </a:xfrm>
          <a:prstGeom prst="halfFrame">
            <a:avLst>
              <a:gd name="adj1" fmla="val 2965"/>
              <a:gd name="adj2" fmla="val 2345"/>
            </a:avLst>
          </a:prstGeom>
          <a:solidFill>
            <a:srgbClr val="1EB89F"/>
          </a:solidFill>
          <a:ln w="12700" cap="flat" cmpd="sng">
            <a:solidFill>
              <a:srgbClr val="1EB8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181400" y="2899550"/>
            <a:ext cx="39210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84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rgbClr val="FFFFFF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My idea:</a:t>
            </a:r>
            <a:r>
              <a:rPr lang="en-US" sz="20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Replace this text, writing in two sentences w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your product or services idea is in a simple way that everybody can understand.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181400" y="4833900"/>
            <a:ext cx="3755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184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chemeClr val="lt1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What makes it unique: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text, writing in one or two sentences what makes your product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/ unique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4"/>
          <p:cNvPicPr preferRelativeResize="0"/>
          <p:nvPr/>
        </p:nvPicPr>
        <p:blipFill rotWithShape="1">
          <a:blip r:embed="rId3">
            <a:alphaModFix/>
          </a:blip>
          <a:srcRect r="2591"/>
          <a:stretch/>
        </p:blipFill>
        <p:spPr>
          <a:xfrm>
            <a:off x="0" y="0"/>
            <a:ext cx="4046403" cy="23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>
            <a:off x="0" y="1898750"/>
            <a:ext cx="4046400" cy="664500"/>
          </a:xfrm>
          <a:prstGeom prst="rect">
            <a:avLst/>
          </a:prstGeom>
          <a:solidFill>
            <a:srgbClr val="1EB89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3300"/>
              <a:buFont typeface="Arial"/>
              <a:buNone/>
            </a:pPr>
            <a:r>
              <a:rPr lang="en-US" sz="3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3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idea</a:t>
            </a:r>
            <a:endParaRPr sz="34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4"/>
          <p:cNvPicPr preferRelativeResize="0"/>
          <p:nvPr/>
        </p:nvPicPr>
        <p:blipFill rotWithShape="1">
          <a:blip r:embed="rId4">
            <a:alphaModFix/>
          </a:blip>
          <a:srcRect l="623" r="1967"/>
          <a:stretch/>
        </p:blipFill>
        <p:spPr>
          <a:xfrm>
            <a:off x="4044850" y="0"/>
            <a:ext cx="4046403" cy="23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4044900" y="1898750"/>
            <a:ext cx="4046400" cy="664500"/>
          </a:xfrm>
          <a:prstGeom prst="rect">
            <a:avLst/>
          </a:prstGeom>
          <a:solidFill>
            <a:srgbClr val="AA22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3300"/>
              <a:buFont typeface="Arial"/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About m</a:t>
            </a:r>
            <a:r>
              <a:rPr lang="en-US" sz="2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customers</a:t>
            </a:r>
            <a:endParaRPr sz="26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4"/>
          <p:cNvPicPr preferRelativeResize="0"/>
          <p:nvPr/>
        </p:nvPicPr>
        <p:blipFill rotWithShape="1">
          <a:blip r:embed="rId5">
            <a:alphaModFix/>
          </a:blip>
          <a:srcRect l="622" r="622"/>
          <a:stretch/>
        </p:blipFill>
        <p:spPr>
          <a:xfrm>
            <a:off x="8089700" y="0"/>
            <a:ext cx="4102298" cy="23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 txBox="1"/>
          <p:nvPr/>
        </p:nvSpPr>
        <p:spPr>
          <a:xfrm>
            <a:off x="8089700" y="1898750"/>
            <a:ext cx="4102200" cy="664500"/>
          </a:xfrm>
          <a:prstGeom prst="rect">
            <a:avLst/>
          </a:prstGeom>
          <a:solidFill>
            <a:srgbClr val="F4802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3300"/>
              <a:buFont typeface="Arial"/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My big vision</a:t>
            </a:r>
            <a:endParaRPr sz="26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4102400" y="2899550"/>
            <a:ext cx="40116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1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My customers: </a:t>
            </a:r>
            <a:br>
              <a:rPr lang="en-US" sz="20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Replace this text, writing in one to two sentences w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 will be your customers/users.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4193000" y="4833900"/>
            <a:ext cx="3755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1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My customers problem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text, writing in one sentences what problem you are solving for the customer.</a:t>
            </a:r>
            <a:endParaRPr sz="20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8114000" y="2899550"/>
            <a:ext cx="41022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84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🔭My big vision: </a:t>
            </a:r>
            <a:br>
              <a:rPr lang="en-US" sz="20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Replace this text, writing in two sentences where you want your business to be in 5 years from now.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8114000" y="4833900"/>
            <a:ext cx="3755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1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🧗🏽‍♂️My next steps: </a:t>
            </a:r>
            <a:b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text, writing in one or two sentences what your next steps are and what help you need.</a:t>
            </a:r>
            <a:endParaRPr sz="18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BBF134-D70C-49F2-BEB4-776E996C0E8D}"/>
              </a:ext>
            </a:extLst>
          </p:cNvPr>
          <p:cNvSpPr/>
          <p:nvPr/>
        </p:nvSpPr>
        <p:spPr>
          <a:xfrm>
            <a:off x="785308" y="3261643"/>
            <a:ext cx="5310692" cy="34209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819C3F6-F794-4F8A-B6E3-C037E0A08B7F}"/>
              </a:ext>
            </a:extLst>
          </p:cNvPr>
          <p:cNvSpPr txBox="1">
            <a:spLocks/>
          </p:cNvSpPr>
          <p:nvPr/>
        </p:nvSpPr>
        <p:spPr>
          <a:xfrm>
            <a:off x="1067821" y="1192131"/>
            <a:ext cx="3195485" cy="837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000" kern="1200" baseline="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1EB8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4FA9F1B-409D-436A-87A9-D93F5347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34" y="757423"/>
            <a:ext cx="2946078" cy="163955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389D490-4F51-4C18-8B0A-269D6843AD67}"/>
              </a:ext>
            </a:extLst>
          </p:cNvPr>
          <p:cNvGrpSpPr/>
          <p:nvPr/>
        </p:nvGrpSpPr>
        <p:grpSpPr>
          <a:xfrm>
            <a:off x="428620" y="4670684"/>
            <a:ext cx="4546288" cy="1128840"/>
            <a:chOff x="0" y="0"/>
            <a:chExt cx="2301694" cy="5715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77928A0-AA6A-48C9-9FE7-555559DE806F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43EA12-057B-4EBE-AD5D-8093F73FD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CF8D0C6-CBD5-4E50-B0FF-67AF547DB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56" y="5749844"/>
            <a:ext cx="6569511" cy="418645"/>
          </a:xfrm>
          <a:prstGeom prst="rect">
            <a:avLst/>
          </a:prstGeom>
        </p:spPr>
      </p:pic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E3D32B-4A0B-41C6-80C5-F338A0D031D4}"/>
              </a:ext>
            </a:extLst>
          </p:cNvPr>
          <p:cNvSpPr txBox="1">
            <a:spLocks/>
          </p:cNvSpPr>
          <p:nvPr/>
        </p:nvSpPr>
        <p:spPr>
          <a:xfrm>
            <a:off x="1006356" y="2319869"/>
            <a:ext cx="6569511" cy="2537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 baseline="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Conditions of use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content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free to use for individuals.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free to use for organisations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deliver services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of charge to end users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use of this content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(other than by the copyright holders)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prohibited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interested in modifying, translating or localising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Better Futures content, please fill in this online form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bit.ly/better_futures_collab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project coordinators will be in touch with you to discuss your involvement.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95A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3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[WGD] Linear 16">
      <a:dk1>
        <a:srgbClr val="F7F7F7"/>
      </a:dk1>
      <a:lt1>
        <a:srgbClr val="323232"/>
      </a:lt1>
      <a:dk2>
        <a:srgbClr val="F7F7F7"/>
      </a:dk2>
      <a:lt2>
        <a:srgbClr val="323232"/>
      </a:lt2>
      <a:accent1>
        <a:srgbClr val="FFCC00"/>
      </a:accent1>
      <a:accent2>
        <a:srgbClr val="FB9720"/>
      </a:accent2>
      <a:accent3>
        <a:srgbClr val="F9581B"/>
      </a:accent3>
      <a:accent4>
        <a:srgbClr val="F82017"/>
      </a:accent4>
      <a:accent5>
        <a:srgbClr val="EE0C23"/>
      </a:accent5>
      <a:accent6>
        <a:srgbClr val="E70D3C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ark03 colors">
      <a:dk1>
        <a:srgbClr val="222222"/>
      </a:dk1>
      <a:lt1>
        <a:srgbClr val="FFFFFF"/>
      </a:lt1>
      <a:dk2>
        <a:srgbClr val="222222"/>
      </a:dk2>
      <a:lt2>
        <a:srgbClr val="F3F3F3"/>
      </a:lt2>
      <a:accent1>
        <a:srgbClr val="556270"/>
      </a:accent1>
      <a:accent2>
        <a:srgbClr val="4ECDC4"/>
      </a:accent2>
      <a:accent3>
        <a:srgbClr val="C7F464"/>
      </a:accent3>
      <a:accent4>
        <a:srgbClr val="FF6B6B"/>
      </a:accent4>
      <a:accent5>
        <a:srgbClr val="C44D58"/>
      </a:accent5>
      <a:accent6>
        <a:srgbClr val="8CCBAC"/>
      </a:accent6>
      <a:hlink>
        <a:srgbClr val="32BEC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990</Words>
  <Application>Microsoft Office PowerPoint</Application>
  <PresentationFormat>Widescreen</PresentationFormat>
  <Paragraphs>74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Roboto</vt:lpstr>
      <vt:lpstr>Poppins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BUNGGI</dc:creator>
  <cp:lastModifiedBy>Fred Kastner</cp:lastModifiedBy>
  <cp:revision>2</cp:revision>
  <dcterms:created xsi:type="dcterms:W3CDTF">2017-11-05T14:56:06Z</dcterms:created>
  <dcterms:modified xsi:type="dcterms:W3CDTF">2021-11-07T17:42:01Z</dcterms:modified>
</cp:coreProperties>
</file>